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2" r:id="rId3"/>
    <p:sldId id="278" r:id="rId4"/>
    <p:sldId id="282" r:id="rId5"/>
    <p:sldId id="276" r:id="rId6"/>
    <p:sldId id="277" r:id="rId7"/>
    <p:sldId id="264" r:id="rId8"/>
    <p:sldId id="259" r:id="rId9"/>
    <p:sldId id="260" r:id="rId10"/>
    <p:sldId id="257" r:id="rId11"/>
    <p:sldId id="268" r:id="rId12"/>
    <p:sldId id="265" r:id="rId13"/>
    <p:sldId id="263" r:id="rId14"/>
    <p:sldId id="286" r:id="rId15"/>
    <p:sldId id="266" r:id="rId16"/>
    <p:sldId id="284" r:id="rId17"/>
    <p:sldId id="267" r:id="rId18"/>
    <p:sldId id="279" r:id="rId19"/>
    <p:sldId id="280" r:id="rId20"/>
    <p:sldId id="281" r:id="rId21"/>
    <p:sldId id="2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37717-788C-48B7-BC2D-6BB9442E6DCF}" type="datetimeFigureOut">
              <a:rPr lang="ru-RU" smtClean="0"/>
              <a:pPr/>
              <a:t>28.05.2016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65698-ECFA-4900-B4AB-6D1DD7A7A106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112.ua/obshchestvo/edinstvennaya-vozmozhnost-izbezhat-masshtabnogo-krovoprolitiya-predostavlenie-oruzhiya-ukraine-lyashko-212451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lise.com.ua/?p=114342" TargetMode="Externa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112.ua/obshchestvo/mosiychuk-zayavlyaet-chto-dva-predpriyatiya-v-poltavskoy-i-rovenskoy-obl-prinadlezhat-biznesmenam-iz-rf-212506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vesti-ukr.com/strana/94453-v-shkolah-reshili-sokratit-russkuju-literatur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imer-odessa.net/news/besporyadki_na_tairova_v_mvd_oprovergayut_smi_vinyat_titushek_i_antimaydan_751.html" TargetMode="External"/><Relationship Id="rId2" Type="http://schemas.openxmlformats.org/officeDocument/2006/relationships/hyperlink" Target="http://timer-odessa.net/news/odessa_protestuyuschie_perekrili_dorogu_i_perevernuli_avtomobil_868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://www.stopfake.org/massovye-besporyadki-v-odesse-okazalis-postanovkoj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bkom.net.ua/articles/2014-12/12.1715.shtml" TargetMode="External"/><Relationship Id="rId2" Type="http://schemas.openxmlformats.org/officeDocument/2006/relationships/hyperlink" Target="http://obkom.net.ua/news/2015-04-01/2126.s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estifinance.ru/articles/55491" TargetMode="External"/><Relationship Id="rId4" Type="http://schemas.openxmlformats.org/officeDocument/2006/relationships/hyperlink" Target="http://www.vesti.ru/doc.html?id=2473400&amp;cid=5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examiner.com/list/russia-s-top-20-lies-about-ukraine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fakecontrol.org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piddubny.com/bizhentsi-yakyh-nema-abo-manipulyatsiji-z-odnym-znimk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ria.ru/world/20150212/1047204113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nashigroshi.org/2015/02/16/kontrataka-soboleva/" TargetMode="External"/><Relationship Id="rId2" Type="http://schemas.openxmlformats.org/officeDocument/2006/relationships/hyperlink" Target="http://blogs.pravda.com.ua/authors/zablodsky/54d37bbaef301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texty.org.ua/pg/news/textynewseditor/read/58648/Hto_maje_rozporadzhatysa_zemleju_misceva_vlada_ch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685800"/>
            <a:ext cx="7772400" cy="1470025"/>
          </a:xfrm>
        </p:spPr>
        <p:txBody>
          <a:bodyPr/>
          <a:lstStyle/>
          <a:p>
            <a:r>
              <a:rPr lang="uk-UA" dirty="0" smtClean="0"/>
              <a:t>Маніпуляції в медіа: </a:t>
            </a:r>
            <a:br>
              <a:rPr lang="uk-UA" dirty="0" smtClean="0"/>
            </a:br>
            <a:r>
              <a:rPr lang="uk-UA" dirty="0" smtClean="0"/>
              <a:t>про війну і не тільки</a:t>
            </a:r>
            <a:endParaRPr lang="ru-RU" dirty="0"/>
          </a:p>
        </p:txBody>
      </p:sp>
      <p:pic>
        <p:nvPicPr>
          <p:cNvPr id="4098" name="Picture 2" descr="C:\Users\Admin\Google Диск\Tot_pressclub\Media-Manipulation-Optical-Illusio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0936" y="2362200"/>
            <a:ext cx="6820064" cy="41955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Прийом: ідентифікація з актуальним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867400"/>
            <a:ext cx="8229600" cy="533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400" dirty="0" smtClean="0">
                <a:hlinkClick r:id="rId2"/>
              </a:rPr>
              <a:t>http://112.ua/obshchestvo/edinstvennaya-vozmozhnost-izbezhat-masshtabnogo-krovoprolitiya-predostavlenie-oruzhiya-ukraine-lyashko-212451.html</a:t>
            </a:r>
            <a:r>
              <a:rPr lang="uk-UA" sz="1400" dirty="0" smtClean="0"/>
              <a:t> -</a:t>
            </a:r>
            <a:endParaRPr lang="ru-RU" sz="1400" dirty="0"/>
          </a:p>
        </p:txBody>
      </p:sp>
      <p:pic>
        <p:nvPicPr>
          <p:cNvPr id="3074" name="Picture 2" descr="C:\Users\Admin\Google Диск\Tot_pressclub\Единственная возможность избежать масштабного кровопролития – предоставление оружия Украине    Ляшко   Общество   112.u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9800"/>
            <a:ext cx="4267200" cy="35873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57200" y="1371600"/>
            <a:ext cx="708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uk-UA" sz="2800" dirty="0" smtClean="0"/>
              <a:t>Хто ще не </a:t>
            </a:r>
            <a:r>
              <a:rPr lang="uk-UA" sz="2800" dirty="0" err="1" smtClean="0"/>
              <a:t>“примазався”</a:t>
            </a:r>
            <a:r>
              <a:rPr lang="uk-UA" sz="2800" dirty="0" smtClean="0"/>
              <a:t> до АТО?</a:t>
            </a:r>
          </a:p>
        </p:txBody>
      </p:sp>
      <p:pic>
        <p:nvPicPr>
          <p:cNvPr id="3075" name="Picture 3" descr="C:\Users\Admin\Google Диск\Tot_pressclub\тягнибо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2456" y="2133600"/>
            <a:ext cx="5131544" cy="32765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04800" y="6324600"/>
            <a:ext cx="31275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5"/>
              </a:rPr>
              <a:t>http://elise.com.ua/?p=114342</a:t>
            </a:r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Прийом: проекція негативу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" y="1752600"/>
            <a:ext cx="2438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uk-UA" sz="2800" dirty="0" smtClean="0"/>
              <a:t>Ату його, він москаль!</a:t>
            </a:r>
          </a:p>
          <a:p>
            <a:pPr>
              <a:buNone/>
            </a:pPr>
            <a:endParaRPr lang="uk-UA" sz="2800" dirty="0" smtClean="0"/>
          </a:p>
          <a:p>
            <a:pPr>
              <a:buNone/>
            </a:pPr>
            <a:r>
              <a:rPr lang="en-US" sz="1400" dirty="0" smtClean="0">
                <a:hlinkClick r:id="rId2"/>
              </a:rPr>
              <a:t>http://112.ua/obshchestvo/mosiychuk-zayavlyaet-chto-dva-predpriyatiya-v-poltavskoy-i-rovenskoy-obl-prinadlezhat-biznesmenam-iz-rf-212506.html</a:t>
            </a:r>
            <a:endParaRPr lang="uk-UA" sz="1400" dirty="0" smtClean="0"/>
          </a:p>
          <a:p>
            <a:pPr>
              <a:buNone/>
            </a:pPr>
            <a:endParaRPr lang="uk-UA" sz="2800" dirty="0" smtClean="0"/>
          </a:p>
        </p:txBody>
      </p:sp>
      <p:pic>
        <p:nvPicPr>
          <p:cNvPr id="2051" name="Picture 3" descr="C:\Users\Admin\Google Диск\Tot_pressclub\Мосийчук заявляет  что два предприятия в Полтавской и Ровенской обл. принадлежат бизнесменам из РФ   Общество   112.ua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2318" y="1600200"/>
            <a:ext cx="5756882" cy="5106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Прийоми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dirty="0" err="1" smtClean="0"/>
              <a:t>штучне</a:t>
            </a:r>
            <a:r>
              <a:rPr lang="ru-RU" dirty="0" smtClean="0"/>
              <a:t> </a:t>
            </a:r>
            <a:r>
              <a:rPr lang="ru-RU" dirty="0" err="1" smtClean="0"/>
              <a:t>п</a:t>
            </a:r>
            <a:r>
              <a:rPr lang="uk-UA" dirty="0" err="1" smtClean="0"/>
              <a:t>ідсилення</a:t>
            </a:r>
            <a:r>
              <a:rPr lang="uk-UA" dirty="0" smtClean="0"/>
              <a:t> </a:t>
            </a:r>
            <a:r>
              <a:rPr lang="uk-UA" dirty="0" err="1" smtClean="0"/>
              <a:t>меседжу</a:t>
            </a:r>
            <a:r>
              <a:rPr lang="uk-UA" dirty="0" smtClean="0"/>
              <a:t>, </a:t>
            </a:r>
            <a:r>
              <a:rPr lang="uk-UA" dirty="0" err="1" smtClean="0"/>
              <a:t>маніпулятивне</a:t>
            </a:r>
            <a:r>
              <a:rPr lang="uk-UA" dirty="0" smtClean="0"/>
              <a:t> коментування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876800"/>
            <a:ext cx="2667000" cy="1249363"/>
          </a:xfrm>
        </p:spPr>
        <p:txBody>
          <a:bodyPr>
            <a:normAutofit fontScale="70000" lnSpcReduction="20000"/>
          </a:bodyPr>
          <a:lstStyle/>
          <a:p>
            <a:endParaRPr lang="uk-UA" dirty="0" smtClean="0">
              <a:hlinkClick r:id="rId2"/>
            </a:endParaRPr>
          </a:p>
          <a:p>
            <a:endParaRPr lang="uk-UA" dirty="0" smtClean="0">
              <a:hlinkClick r:id="rId2"/>
            </a:endParaRPr>
          </a:p>
          <a:p>
            <a:r>
              <a:rPr lang="en-US" sz="1600" dirty="0" smtClean="0">
                <a:hlinkClick r:id="rId2"/>
              </a:rPr>
              <a:t>http://vesti-ukr.com/strana/94453-v-shkolah-reshili-sokratit-russkuju-literaturu</a:t>
            </a:r>
            <a:endParaRPr lang="uk-UA" sz="1600" dirty="0" smtClean="0"/>
          </a:p>
          <a:p>
            <a:endParaRPr lang="ru-RU" dirty="0"/>
          </a:p>
        </p:txBody>
      </p:sp>
      <p:pic>
        <p:nvPicPr>
          <p:cNvPr id="1027" name="Picture 3" descr="C:\Users\Admin\Google Диск\Tot_pressclub\В школах решили сократить русскую литературу. Достоевского и Толстого хотят оставить  а Шолохова и Булгакова   пересмотреть   Страна   Вест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904484"/>
            <a:ext cx="4714875" cy="4682964"/>
          </a:xfrm>
          <a:prstGeom prst="rect">
            <a:avLst/>
          </a:prstGeom>
          <a:noFill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28600" y="1676400"/>
            <a:ext cx="3276600" cy="2819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3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800" noProof="0" dirty="0" smtClean="0"/>
              <a:t>«Думают о пересмотре» </a:t>
            </a:r>
            <a:r>
              <a:rPr lang="ru-RU" sz="3800" noProof="0" dirty="0" err="1" smtClean="0"/>
              <a:t>чи</a:t>
            </a:r>
            <a:r>
              <a:rPr lang="ru-RU" sz="3800" noProof="0" dirty="0" smtClean="0"/>
              <a:t> «решили сократить»?</a:t>
            </a:r>
            <a:endParaRPr kumimoji="0" lang="ru-RU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6781800" y="4495800"/>
            <a:ext cx="914400" cy="76200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Прийом: нагнітання негативу через фальсифікації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2209800"/>
            <a:ext cx="3505200" cy="4495800"/>
          </a:xfrm>
        </p:spPr>
        <p:txBody>
          <a:bodyPr>
            <a:normAutofit/>
          </a:bodyPr>
          <a:lstStyle/>
          <a:p>
            <a:r>
              <a:rPr lang="en-US" sz="1600" dirty="0" smtClean="0">
                <a:hlinkClick r:id="rId2"/>
              </a:rPr>
              <a:t>http://timer-odessa.net/news/odessa_protestuyuschie_perekrili_dorogu_i_perevernuli_avtomobil_868.html</a:t>
            </a:r>
            <a:r>
              <a:rPr lang="uk-UA" sz="1600" dirty="0" smtClean="0"/>
              <a:t> </a:t>
            </a:r>
          </a:p>
          <a:p>
            <a:r>
              <a:rPr lang="uk-UA" sz="1600" dirty="0" smtClean="0"/>
              <a:t>Замість того, об додати продовження </a:t>
            </a:r>
            <a:r>
              <a:rPr lang="uk-UA" sz="1600" dirty="0" err="1" smtClean="0"/>
              <a:t>історіі</a:t>
            </a:r>
            <a:r>
              <a:rPr lang="uk-UA" sz="1600" dirty="0" smtClean="0"/>
              <a:t>, дають окрему замітку, прикриваючись іншим медіа - </a:t>
            </a:r>
            <a:r>
              <a:rPr lang="en-US" sz="1600" dirty="0" smtClean="0">
                <a:hlinkClick r:id="rId3"/>
              </a:rPr>
              <a:t>http://timer-odessa.net/news/besporyadki_na_tairova_v_mvd_oprovergayut_smi_vinyat_titushek_i_antimaydan_751.html</a:t>
            </a:r>
            <a:endParaRPr lang="uk-UA" sz="1600" dirty="0" smtClean="0"/>
          </a:p>
          <a:p>
            <a:endParaRPr lang="uk-UA" sz="1600" dirty="0" smtClean="0"/>
          </a:p>
          <a:p>
            <a:r>
              <a:rPr lang="en-US" sz="1600" dirty="0" smtClean="0">
                <a:hlinkClick r:id="rId4"/>
              </a:rPr>
              <a:t>http://www.stopfake.org/massovye-besporyadki-v-odesse-okazalis-postanovkoj/</a:t>
            </a:r>
            <a:r>
              <a:rPr lang="uk-UA" sz="1600" dirty="0" smtClean="0"/>
              <a:t> - історія на </a:t>
            </a:r>
            <a:r>
              <a:rPr lang="uk-UA" sz="1600" dirty="0" err="1" smtClean="0"/>
              <a:t>стопфейк</a:t>
            </a:r>
            <a:endParaRPr lang="uk-UA" sz="1600" dirty="0" smtClean="0"/>
          </a:p>
          <a:p>
            <a:endParaRPr lang="uk-UA" sz="1600" dirty="0" smtClean="0"/>
          </a:p>
        </p:txBody>
      </p:sp>
      <p:pic>
        <p:nvPicPr>
          <p:cNvPr id="3074" name="Picture 2" descr="C:\Users\Admin\Google Диск\Tot_pressclub\Одесса  протестующие перекрыли дорогу и перевернули автомобиль • Таймер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12519" y="1534487"/>
            <a:ext cx="4026681" cy="5247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Google Диск\Tot_pressclub\Скрины и фото\an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905000"/>
            <a:ext cx="6905625" cy="43815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371600" y="1447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905000"/>
          </a:xfrm>
        </p:spPr>
        <p:txBody>
          <a:bodyPr>
            <a:normAutofit/>
          </a:bodyPr>
          <a:lstStyle/>
          <a:p>
            <a:pPr lvl="0"/>
            <a:r>
              <a:rPr lang="uk-UA" dirty="0" smtClean="0"/>
              <a:t>Прийом: стилістичні </a:t>
            </a:r>
            <a:br>
              <a:rPr lang="uk-UA" dirty="0" smtClean="0"/>
            </a:br>
            <a:r>
              <a:rPr lang="ru-RU" dirty="0" smtClean="0"/>
              <a:t>«</a:t>
            </a:r>
            <a:r>
              <a:rPr lang="uk-UA" dirty="0" smtClean="0"/>
              <a:t>ярлики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Прийом: стилістичні </a:t>
            </a:r>
            <a:br>
              <a:rPr lang="uk-UA" dirty="0" smtClean="0"/>
            </a:br>
            <a:r>
              <a:rPr lang="ru-RU" dirty="0" smtClean="0"/>
              <a:t>«</a:t>
            </a:r>
            <a:r>
              <a:rPr lang="uk-UA" dirty="0" smtClean="0"/>
              <a:t>ярлики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Крымский «Гоблин» угрожает тем, кто беспокоит Путина жалобами</a:t>
            </a:r>
          </a:p>
          <a:p>
            <a:r>
              <a:rPr lang="ru-RU" sz="2400" dirty="0" smtClean="0">
                <a:hlinkClick r:id="rId2"/>
              </a:rPr>
              <a:t>В Одессе ликвидирована банда коммунистов-террористов</a:t>
            </a:r>
            <a:endParaRPr lang="ru-RU" sz="2400" dirty="0" smtClean="0"/>
          </a:p>
          <a:p>
            <a:r>
              <a:rPr lang="ru-RU" sz="2400" dirty="0" smtClean="0">
                <a:hlinkClick r:id="rId3"/>
              </a:rPr>
              <a:t>Город-герой Мариуполь: повысят в звании или сдадут «донецким»? </a:t>
            </a:r>
            <a:endParaRPr lang="ru-RU" sz="2400" dirty="0" smtClean="0"/>
          </a:p>
          <a:p>
            <a:r>
              <a:rPr lang="ru-RU" sz="2400" dirty="0" err="1" smtClean="0">
                <a:hlinkClick r:id="rId4"/>
              </a:rPr>
              <a:t>Ляшко</a:t>
            </a:r>
            <a:r>
              <a:rPr lang="ru-RU" sz="2400" dirty="0" smtClean="0">
                <a:hlinkClick r:id="rId4"/>
              </a:rPr>
              <a:t> позарился на собственность россиян</a:t>
            </a:r>
            <a:endParaRPr lang="ru-RU" sz="2400" b="1" dirty="0" smtClean="0"/>
          </a:p>
          <a:p>
            <a:r>
              <a:rPr lang="ru-RU" sz="2400" dirty="0" smtClean="0">
                <a:hlinkClick r:id="rId5"/>
              </a:rPr>
              <a:t>МВД Украины объявило охоту на активы </a:t>
            </a:r>
            <a:r>
              <a:rPr lang="ru-RU" sz="2400" dirty="0" err="1" smtClean="0">
                <a:hlinkClick r:id="rId5"/>
              </a:rPr>
              <a:t>Фирташа</a:t>
            </a:r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Стилістичні </a:t>
            </a:r>
            <a:r>
              <a:rPr lang="ru-RU" dirty="0" smtClean="0"/>
              <a:t>«</a:t>
            </a:r>
            <a:r>
              <a:rPr lang="uk-UA" dirty="0" smtClean="0"/>
              <a:t>ярлики</a:t>
            </a:r>
            <a:r>
              <a:rPr lang="ru-RU" dirty="0" smtClean="0"/>
              <a:t>». </a:t>
            </a:r>
            <a:br>
              <a:rPr lang="ru-RU" dirty="0" smtClean="0"/>
            </a:br>
            <a:r>
              <a:rPr lang="ru-RU" dirty="0" err="1" smtClean="0"/>
              <a:t>Хто</a:t>
            </a:r>
            <a:r>
              <a:rPr lang="ru-RU" dirty="0" smtClean="0"/>
              <a:t> </a:t>
            </a:r>
            <a:r>
              <a:rPr lang="ru-RU" dirty="0" err="1" smtClean="0"/>
              <a:t>воює</a:t>
            </a:r>
            <a:r>
              <a:rPr lang="ru-RU" dirty="0" smtClean="0"/>
              <a:t> на </a:t>
            </a:r>
            <a:r>
              <a:rPr lang="ru-RU" dirty="0" err="1" smtClean="0"/>
              <a:t>Донбасі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52600"/>
            <a:ext cx="3505200" cy="4525963"/>
          </a:xfrm>
        </p:spPr>
        <p:txBody>
          <a:bodyPr>
            <a:noAutofit/>
          </a:bodyPr>
          <a:lstStyle/>
          <a:p>
            <a:pPr lvl="1"/>
            <a:r>
              <a:rPr lang="uk-UA" sz="2400" dirty="0" smtClean="0"/>
              <a:t>Ополченці, жителі Донбасу</a:t>
            </a:r>
          </a:p>
          <a:p>
            <a:pPr lvl="1"/>
            <a:r>
              <a:rPr lang="uk-UA" sz="2400" dirty="0" smtClean="0"/>
              <a:t>Добровольці</a:t>
            </a:r>
          </a:p>
          <a:p>
            <a:pPr lvl="1"/>
            <a:r>
              <a:rPr lang="uk-UA" sz="2400" dirty="0" smtClean="0"/>
              <a:t>Сепаратисти, проросійські сепаратисти</a:t>
            </a:r>
          </a:p>
          <a:p>
            <a:pPr lvl="1"/>
            <a:r>
              <a:rPr lang="uk-UA" sz="2400" dirty="0" smtClean="0"/>
              <a:t>Бойовики, найманці</a:t>
            </a:r>
          </a:p>
          <a:p>
            <a:pPr lvl="1"/>
            <a:r>
              <a:rPr lang="uk-UA" sz="2400" dirty="0" smtClean="0"/>
              <a:t>Терористи</a:t>
            </a:r>
          </a:p>
          <a:p>
            <a:pPr lvl="1"/>
            <a:r>
              <a:rPr lang="uk-UA" sz="2400" dirty="0" smtClean="0"/>
              <a:t>Російсько-терористичні війська</a:t>
            </a:r>
            <a:endParaRPr lang="ru-RU" sz="24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7848600" y="1981200"/>
            <a:ext cx="484632" cy="4114800"/>
          </a:xfrm>
          <a:prstGeom prst="down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343400" y="1981200"/>
            <a:ext cx="3505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Військові сили України,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Національна гвардія, </a:t>
            </a:r>
            <a:r>
              <a:rPr kumimoji="0" lang="uk-UA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силовики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добровольчі </a:t>
            </a:r>
            <a:r>
              <a:rPr kumimoji="0" lang="uk-UA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батальони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uk-UA" sz="2400" dirty="0" smtClean="0"/>
              <a:t>Бандерівці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Олігархічні армії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Хунта, американські маріонетки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Прийом: розпалювання ненависті</a:t>
            </a:r>
            <a:endParaRPr lang="ru-RU" dirty="0"/>
          </a:p>
        </p:txBody>
      </p:sp>
      <p:pic>
        <p:nvPicPr>
          <p:cNvPr id="2050" name="Picture 2" descr="http://s019.radikal.ru/i618/1410/ad/ed036ee3a8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95400"/>
            <a:ext cx="7543800" cy="537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Викриття маніпуляцій </a:t>
            </a:r>
            <a:br>
              <a:rPr lang="uk-UA" dirty="0" smtClean="0"/>
            </a:br>
            <a:r>
              <a:rPr lang="uk-UA" dirty="0" smtClean="0"/>
              <a:t>як актуальна </a:t>
            </a:r>
            <a:r>
              <a:rPr lang="uk-UA" dirty="0" err="1" smtClean="0"/>
              <a:t>медіаніша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19800"/>
            <a:ext cx="8229600" cy="609600"/>
          </a:xfrm>
        </p:spPr>
        <p:txBody>
          <a:bodyPr/>
          <a:lstStyle/>
          <a:p>
            <a:r>
              <a:rPr lang="en-US" sz="2000" dirty="0" smtClean="0">
                <a:hlinkClick r:id="rId2"/>
              </a:rPr>
              <a:t>http://www.examiner.com/list/russia-s-top-20-lies-about-ukraine</a:t>
            </a:r>
            <a:endParaRPr lang="uk-UA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124" name="Picture 4" descr="C:\Users\Admin\Google Диск\Tot_pressclub\f4fb739272fcb1ab9b48e8240aac6ec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461638"/>
            <a:ext cx="6394450" cy="45581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dmin\Google Диск\Tot_pressclub\yaaburnee_logo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05000"/>
            <a:ext cx="3248025" cy="895350"/>
          </a:xfrm>
          <a:prstGeom prst="rect">
            <a:avLst/>
          </a:prstGeom>
          <a:noFill/>
        </p:spPr>
      </p:pic>
      <p:pic>
        <p:nvPicPr>
          <p:cNvPr id="6148" name="Picture 4" descr="C:\Users\Admin\Google Диск\Tot_pressclub\780x323xKP-Balalaika.png.pagespeed.ic.EuUyGZ25CODaqMjyDZh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895600"/>
            <a:ext cx="7429500" cy="3076575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48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Викриття маніпуляцій </a:t>
            </a:r>
            <a:b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як актуальна </a:t>
            </a:r>
            <a:r>
              <a:rPr kumimoji="0" lang="uk-U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медіаніша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Маніпуляції через медіа працюють, </a:t>
            </a:r>
            <a:br>
              <a:rPr lang="uk-UA" dirty="0" smtClean="0"/>
            </a:br>
            <a:r>
              <a:rPr lang="uk-UA" dirty="0" smtClean="0"/>
              <a:t>тому що: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Люди </a:t>
            </a:r>
            <a:r>
              <a:rPr lang="ru-RU" dirty="0" err="1" smtClean="0"/>
              <a:t>хочуть</a:t>
            </a:r>
            <a:r>
              <a:rPr lang="ru-RU" dirty="0" smtClean="0"/>
              <a:t> </a:t>
            </a:r>
            <a:r>
              <a:rPr lang="ru-RU" dirty="0" err="1" smtClean="0"/>
              <a:t>розуміти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відбувається</a:t>
            </a:r>
            <a:r>
              <a:rPr lang="ru-RU" dirty="0" smtClean="0"/>
              <a:t>, </a:t>
            </a:r>
            <a:r>
              <a:rPr lang="ru-RU" dirty="0" err="1" smtClean="0"/>
              <a:t>але</a:t>
            </a:r>
            <a:r>
              <a:rPr lang="ru-RU" dirty="0" smtClean="0"/>
              <a:t> не </a:t>
            </a:r>
            <a:r>
              <a:rPr lang="ru-RU" dirty="0" err="1" smtClean="0"/>
              <a:t>хочуть</a:t>
            </a:r>
            <a:r>
              <a:rPr lang="ru-RU" dirty="0" smtClean="0"/>
              <a:t> (нема часу, </a:t>
            </a:r>
            <a:r>
              <a:rPr lang="ru-RU" dirty="0" err="1" smtClean="0"/>
              <a:t>лінь</a:t>
            </a:r>
            <a:r>
              <a:rPr lang="ru-RU" dirty="0" smtClean="0"/>
              <a:t>) </a:t>
            </a:r>
            <a:r>
              <a:rPr lang="ru-RU" dirty="0" err="1" smtClean="0"/>
              <a:t>думати</a:t>
            </a:r>
            <a:endParaRPr lang="ru-RU" dirty="0" smtClean="0"/>
          </a:p>
          <a:p>
            <a:r>
              <a:rPr lang="ru-RU" dirty="0" smtClean="0"/>
              <a:t>Люди </a:t>
            </a:r>
            <a:r>
              <a:rPr lang="ru-RU" dirty="0" err="1" smtClean="0"/>
              <a:t>вірять</a:t>
            </a:r>
            <a:r>
              <a:rPr lang="ru-RU" dirty="0" smtClean="0"/>
              <a:t> у </a:t>
            </a:r>
            <a:r>
              <a:rPr lang="ru-RU" dirty="0" err="1" smtClean="0"/>
              <a:t>таємниці</a:t>
            </a:r>
            <a:endParaRPr lang="ru-RU" dirty="0" smtClean="0"/>
          </a:p>
          <a:p>
            <a:r>
              <a:rPr lang="ru-RU" dirty="0" smtClean="0"/>
              <a:t>Люди </a:t>
            </a:r>
            <a:r>
              <a:rPr lang="ru-RU" dirty="0" err="1" smtClean="0"/>
              <a:t>хочуть</a:t>
            </a:r>
            <a:r>
              <a:rPr lang="ru-RU" dirty="0" smtClean="0"/>
              <a:t> бути </a:t>
            </a:r>
            <a:r>
              <a:rPr lang="ru-RU" dirty="0" err="1" smtClean="0"/>
              <a:t>причетними</a:t>
            </a:r>
            <a:r>
              <a:rPr lang="ru-RU" dirty="0" smtClean="0"/>
              <a:t> до </a:t>
            </a:r>
            <a:r>
              <a:rPr lang="ru-RU" dirty="0" err="1" smtClean="0"/>
              <a:t>чогось</a:t>
            </a:r>
            <a:r>
              <a:rPr lang="ru-RU" dirty="0" smtClean="0"/>
              <a:t> </a:t>
            </a:r>
            <a:r>
              <a:rPr lang="ru-RU" dirty="0" err="1" smtClean="0"/>
              <a:t>важливого</a:t>
            </a:r>
            <a:endParaRPr lang="ru-RU" dirty="0" smtClean="0"/>
          </a:p>
          <a:p>
            <a:r>
              <a:rPr lang="ru-RU" dirty="0" smtClean="0"/>
              <a:t>Люди </a:t>
            </a:r>
            <a:r>
              <a:rPr lang="ru-RU" dirty="0" err="1" smtClean="0"/>
              <a:t>хочуть</a:t>
            </a:r>
            <a:r>
              <a:rPr lang="ru-RU" dirty="0" smtClean="0"/>
              <a:t> бути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своїх</a:t>
            </a:r>
            <a:r>
              <a:rPr lang="ru-RU" dirty="0" smtClean="0"/>
              <a:t>, </a:t>
            </a:r>
            <a:r>
              <a:rPr lang="ru-RU" dirty="0" err="1" smtClean="0"/>
              <a:t>бути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більшістю</a:t>
            </a:r>
            <a:endParaRPr lang="ru-RU" dirty="0" smtClean="0"/>
          </a:p>
          <a:p>
            <a:r>
              <a:rPr lang="uk-UA" dirty="0" smtClean="0"/>
              <a:t>Люди хочуть бути на боці справедливості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5867400"/>
            <a:ext cx="8229600" cy="609600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http://fakecontrol.org/</a:t>
            </a:r>
            <a:endParaRPr lang="uk-UA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9218" name="Picture 2" descr="C:\Users\Admin\Google Диск\Tot_pressclub\E6PTLV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447800"/>
            <a:ext cx="6208713" cy="4430947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Викриття маніпуляцій </a:t>
            </a:r>
            <a:b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як актуальна </a:t>
            </a:r>
            <a:r>
              <a:rPr kumimoji="0" lang="uk-U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медіаніша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5638800"/>
            <a:ext cx="8229600" cy="838200"/>
          </a:xfrm>
        </p:spPr>
        <p:txBody>
          <a:bodyPr/>
          <a:lstStyle/>
          <a:p>
            <a:pPr algn="r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Ман</a:t>
            </a:r>
            <a:r>
              <a:rPr lang="uk-UA" dirty="0" err="1" smtClean="0"/>
              <a:t>іпулятивні</a:t>
            </a:r>
            <a:r>
              <a:rPr lang="uk-UA" dirty="0" smtClean="0"/>
              <a:t> прийоми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400"/>
          </a:xfrm>
        </p:spPr>
        <p:txBody>
          <a:bodyPr>
            <a:normAutofit fontScale="70000" lnSpcReduction="20000"/>
          </a:bodyPr>
          <a:lstStyle/>
          <a:p>
            <a:pPr lvl="0" fontAlgn="base"/>
            <a:r>
              <a:rPr lang="ru-RU" b="1" dirty="0" smtClean="0"/>
              <a:t>Принцип </a:t>
            </a:r>
            <a:r>
              <a:rPr lang="ru-RU" b="1" dirty="0" err="1" smtClean="0"/>
              <a:t>першочерговості</a:t>
            </a:r>
            <a:r>
              <a:rPr lang="uk-UA" b="1" dirty="0" smtClean="0"/>
              <a:t>: перші новини – значить найважливіші</a:t>
            </a:r>
            <a:endParaRPr lang="ru-RU" dirty="0" smtClean="0"/>
          </a:p>
          <a:p>
            <a:pPr lvl="0" fontAlgn="base"/>
            <a:r>
              <a:rPr lang="uk-UA" b="1" dirty="0" smtClean="0"/>
              <a:t>Враження «очевидців»: вірять тим, хто нібито сам все бачив</a:t>
            </a:r>
            <a:endParaRPr lang="ru-RU" dirty="0" smtClean="0"/>
          </a:p>
          <a:p>
            <a:pPr lvl="0" fontAlgn="base"/>
            <a:r>
              <a:rPr lang="uk-UA" b="1" dirty="0" smtClean="0"/>
              <a:t>Створення образу ворога</a:t>
            </a:r>
            <a:endParaRPr lang="ru-RU" dirty="0" smtClean="0"/>
          </a:p>
          <a:p>
            <a:pPr lvl="0" fontAlgn="base"/>
            <a:r>
              <a:rPr lang="uk-UA" b="1" dirty="0" smtClean="0"/>
              <a:t>Зміщення акцентів</a:t>
            </a:r>
            <a:endParaRPr lang="ru-RU" dirty="0" smtClean="0"/>
          </a:p>
          <a:p>
            <a:pPr lvl="0" fontAlgn="base"/>
            <a:r>
              <a:rPr lang="uk-UA" b="1" dirty="0" smtClean="0"/>
              <a:t>Використання «лідерів думок»</a:t>
            </a:r>
            <a:endParaRPr lang="ru-RU" dirty="0" smtClean="0"/>
          </a:p>
          <a:p>
            <a:pPr lvl="0" fontAlgn="base"/>
            <a:r>
              <a:rPr lang="uk-UA" b="1" dirty="0" smtClean="0"/>
              <a:t>Розпалення ненависті, нагнітання паніки</a:t>
            </a:r>
            <a:endParaRPr lang="ru-RU" dirty="0" smtClean="0"/>
          </a:p>
          <a:p>
            <a:pPr lvl="0" fontAlgn="base"/>
            <a:r>
              <a:rPr lang="uk-UA" b="1" dirty="0" smtClean="0"/>
              <a:t>Напівправда: однобоке висвітлення подій</a:t>
            </a:r>
            <a:endParaRPr lang="ru-RU" dirty="0" smtClean="0"/>
          </a:p>
          <a:p>
            <a:pPr lvl="0" fontAlgn="base"/>
            <a:r>
              <a:rPr lang="uk-UA" b="1" dirty="0" smtClean="0"/>
              <a:t>Інформаційний штурм, розмивання фактів</a:t>
            </a:r>
            <a:endParaRPr lang="ru-RU" dirty="0" smtClean="0"/>
          </a:p>
          <a:p>
            <a:pPr lvl="0" fontAlgn="base"/>
            <a:r>
              <a:rPr lang="uk-UA" b="1" dirty="0" smtClean="0"/>
              <a:t>Узагальнення, підтримка уявної більшості</a:t>
            </a:r>
            <a:endParaRPr lang="ru-RU" dirty="0" smtClean="0"/>
          </a:p>
          <a:p>
            <a:pPr lvl="0" fontAlgn="base"/>
            <a:r>
              <a:rPr lang="uk-UA" b="1" dirty="0" smtClean="0"/>
              <a:t> Хибні аналогії</a:t>
            </a:r>
            <a:endParaRPr lang="ru-RU" dirty="0" smtClean="0"/>
          </a:p>
          <a:p>
            <a:pPr lvl="0" fontAlgn="base"/>
            <a:r>
              <a:rPr lang="uk-UA" b="1" dirty="0" smtClean="0"/>
              <a:t> Багатократні повтори</a:t>
            </a: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dirty="0" err="1" smtClean="0"/>
              <a:t>Використання</a:t>
            </a:r>
            <a:r>
              <a:rPr lang="ru-RU" sz="5400" dirty="0" smtClean="0"/>
              <a:t> «</a:t>
            </a:r>
            <a:r>
              <a:rPr lang="uk-UA" sz="5400" dirty="0" smtClean="0"/>
              <a:t>зливних бачків</a:t>
            </a:r>
            <a:r>
              <a:rPr lang="ru-RU" sz="5400" dirty="0" smtClean="0"/>
              <a:t>» 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03437"/>
            <a:ext cx="8229600" cy="4525963"/>
          </a:xfrm>
        </p:spPr>
        <p:txBody>
          <a:bodyPr>
            <a:normAutofit/>
          </a:bodyPr>
          <a:lstStyle/>
          <a:p>
            <a:r>
              <a:rPr lang="uk-UA" sz="4000" dirty="0" err="1" smtClean="0"/>
              <a:t>Блоги</a:t>
            </a:r>
            <a:endParaRPr lang="uk-UA" sz="4000" dirty="0" smtClean="0"/>
          </a:p>
          <a:p>
            <a:r>
              <a:rPr lang="uk-UA" sz="4000" dirty="0" err="1" smtClean="0"/>
              <a:t>Аккаунти</a:t>
            </a:r>
            <a:r>
              <a:rPr lang="uk-UA" sz="4000" dirty="0" smtClean="0"/>
              <a:t> в </a:t>
            </a:r>
            <a:r>
              <a:rPr lang="uk-UA" sz="4000" dirty="0" err="1" smtClean="0"/>
              <a:t>соцмережах</a:t>
            </a:r>
            <a:endParaRPr lang="uk-UA" sz="4000" dirty="0" smtClean="0"/>
          </a:p>
          <a:p>
            <a:r>
              <a:rPr lang="uk-UA" sz="4000" dirty="0" smtClean="0"/>
              <a:t>Спільноти в </a:t>
            </a:r>
            <a:r>
              <a:rPr lang="uk-UA" sz="4000" dirty="0" err="1" smtClean="0"/>
              <a:t>соцмережах</a:t>
            </a:r>
            <a:endParaRPr lang="uk-UA" sz="4000" dirty="0" smtClean="0"/>
          </a:p>
          <a:p>
            <a:r>
              <a:rPr lang="uk-UA" sz="4000" dirty="0" smtClean="0"/>
              <a:t>Маловідомі сайти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Прийом: проекція негативу </a:t>
            </a:r>
            <a:endParaRPr lang="ru-RU" dirty="0"/>
          </a:p>
        </p:txBody>
      </p:sp>
      <p:pic>
        <p:nvPicPr>
          <p:cNvPr id="7170" name="Picture 2" descr="C:\Users\Admin\Google Диск\Tot_pressclub\425592b154b62437de4c498eca0037d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9596" y="2103437"/>
            <a:ext cx="6344808" cy="452596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90600" y="1295400"/>
            <a:ext cx="6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Українське</a:t>
            </a:r>
            <a:r>
              <a:rPr lang="ru-RU" sz="3600" dirty="0" smtClean="0"/>
              <a:t> = </a:t>
            </a:r>
            <a:r>
              <a:rPr lang="ru-RU" sz="3600" dirty="0" err="1" smtClean="0"/>
              <a:t>фашистське</a:t>
            </a:r>
            <a:endParaRPr lang="ru-RU" sz="36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Прийом: гра на емоціях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5715000"/>
            <a:ext cx="8229600" cy="762000"/>
          </a:xfrm>
        </p:spPr>
        <p:txBody>
          <a:bodyPr/>
          <a:lstStyle/>
          <a:p>
            <a:r>
              <a:rPr lang="en-US" sz="2000" dirty="0" smtClean="0">
                <a:hlinkClick r:id="rId2"/>
              </a:rPr>
              <a:t>http://piddubny.com/bizhentsi-yakyh-nema-abo-manipulyatsiji-z-odnym-znimkom/</a:t>
            </a:r>
            <a:endParaRPr lang="uk-UA" sz="2000" dirty="0" smtClean="0"/>
          </a:p>
        </p:txBody>
      </p:sp>
      <p:pic>
        <p:nvPicPr>
          <p:cNvPr id="8194" name="Picture 2" descr="C:\Users\Admin\Google Диск\Tot_pressclub\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195068"/>
            <a:ext cx="5524704" cy="34437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0" y="1295400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Одне</a:t>
            </a:r>
            <a:r>
              <a:rPr lang="ru-RU" sz="3600" dirty="0" smtClean="0"/>
              <a:t> фото для </a:t>
            </a:r>
            <a:r>
              <a:rPr lang="ru-RU" sz="3600" dirty="0" err="1" smtClean="0"/>
              <a:t>всіх</a:t>
            </a:r>
            <a:r>
              <a:rPr lang="ru-RU" sz="3600" dirty="0" smtClean="0"/>
              <a:t> новин про </a:t>
            </a:r>
            <a:r>
              <a:rPr lang="ru-RU" sz="3600" dirty="0" err="1" smtClean="0"/>
              <a:t>біженців</a:t>
            </a:r>
            <a:endParaRPr lang="ru-RU" sz="36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49530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Прийом</a:t>
            </a:r>
            <a:r>
              <a:rPr lang="ru-RU" dirty="0" smtClean="0"/>
              <a:t>: «</a:t>
            </a:r>
            <a:r>
              <a:rPr lang="ru-RU" dirty="0" err="1" smtClean="0"/>
              <a:t>очевидц</a:t>
            </a:r>
            <a:r>
              <a:rPr lang="uk-UA" dirty="0" smtClean="0"/>
              <a:t>і</a:t>
            </a:r>
            <a:r>
              <a:rPr lang="ru-RU" dirty="0" smtClean="0"/>
              <a:t>»</a:t>
            </a:r>
            <a:r>
              <a:rPr lang="uk-UA" dirty="0" smtClean="0"/>
              <a:t> подій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3200400"/>
            <a:ext cx="3276600" cy="1447800"/>
          </a:xfrm>
        </p:spPr>
        <p:txBody>
          <a:bodyPr/>
          <a:lstStyle/>
          <a:p>
            <a:r>
              <a:rPr lang="en-US" sz="1800" dirty="0" smtClean="0">
                <a:hlinkClick r:id="rId2"/>
              </a:rPr>
              <a:t>http://ria.ru/world/20150212/1047204113.html</a:t>
            </a:r>
            <a:endParaRPr lang="ru-RU" sz="1800" dirty="0" smtClean="0"/>
          </a:p>
          <a:p>
            <a:endParaRPr lang="ru-RU" dirty="0"/>
          </a:p>
        </p:txBody>
      </p:sp>
      <p:pic>
        <p:nvPicPr>
          <p:cNvPr id="1026" name="Picture 2" descr="C:\Users\Admin\Google Диск\Tot_pressclub\Очевидцы фиксируют усиление обстрелов территорий Донбасса силовиками   РИА Новост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85026"/>
            <a:ext cx="3468642" cy="6535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Прийом: зміщення акцентів: </a:t>
            </a:r>
            <a:br>
              <a:rPr lang="uk-UA" dirty="0" smtClean="0"/>
            </a:br>
            <a:r>
              <a:rPr lang="uk-UA" dirty="0" smtClean="0"/>
              <a:t>що насправді відбувається?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05400"/>
            <a:ext cx="8305800" cy="1295400"/>
          </a:xfrm>
        </p:spPr>
        <p:txBody>
          <a:bodyPr>
            <a:normAutofit/>
          </a:bodyPr>
          <a:lstStyle/>
          <a:p>
            <a:r>
              <a:rPr lang="en-US" sz="1200" dirty="0" smtClean="0">
                <a:hlinkClick r:id="rId2"/>
              </a:rPr>
              <a:t>http://blogs.pravda.com.ua/authors/zablodsky/54d37bbaef301/</a:t>
            </a:r>
            <a:r>
              <a:rPr lang="ru-RU" sz="1200" dirty="0" smtClean="0"/>
              <a:t> - </a:t>
            </a:r>
            <a:r>
              <a:rPr lang="ru-RU" sz="1200" dirty="0" err="1" smtClean="0"/>
              <a:t>блог</a:t>
            </a:r>
            <a:r>
              <a:rPr lang="ru-RU" sz="1200" dirty="0" smtClean="0"/>
              <a:t> </a:t>
            </a:r>
            <a:r>
              <a:rPr lang="ru-RU" sz="1200" dirty="0" err="1" smtClean="0"/>
              <a:t>Маркіяна</a:t>
            </a:r>
            <a:r>
              <a:rPr lang="ru-RU" sz="1200" dirty="0" smtClean="0"/>
              <a:t> </a:t>
            </a:r>
            <a:r>
              <a:rPr lang="ru-RU" sz="1200" dirty="0" err="1" smtClean="0"/>
              <a:t>Заблоцького</a:t>
            </a:r>
            <a:endParaRPr lang="ru-RU" sz="1200" dirty="0" smtClean="0"/>
          </a:p>
          <a:p>
            <a:r>
              <a:rPr lang="en-US" sz="1200" dirty="0" smtClean="0">
                <a:hlinkClick r:id="rId3"/>
              </a:rPr>
              <a:t>http://nashigroshi.org/2015/02/16/kontrataka-soboleva/</a:t>
            </a:r>
            <a:r>
              <a:rPr lang="ru-RU" sz="1200" dirty="0" smtClean="0"/>
              <a:t> - </a:t>
            </a:r>
            <a:r>
              <a:rPr lang="uk-UA" sz="1200" dirty="0" smtClean="0"/>
              <a:t>контраргументи</a:t>
            </a:r>
          </a:p>
          <a:p>
            <a:r>
              <a:rPr lang="en-US" sz="1200" dirty="0" smtClean="0">
                <a:hlinkClick r:id="rId4"/>
              </a:rPr>
              <a:t>http://texty.org.ua/pg/news/textynewseditor/read/58648/Hto_maje_rozporadzhatysa_zemleju_misceva_vlada_chy</a:t>
            </a:r>
            <a:r>
              <a:rPr lang="uk-UA" sz="1200" dirty="0" smtClean="0"/>
              <a:t> - детальний розбір ситуації </a:t>
            </a:r>
          </a:p>
          <a:p>
            <a:pPr>
              <a:buNone/>
            </a:pPr>
            <a:endParaRPr lang="ru-RU" sz="1200" dirty="0" smtClean="0"/>
          </a:p>
          <a:p>
            <a:endParaRPr lang="ru-RU" sz="1200" dirty="0"/>
          </a:p>
        </p:txBody>
      </p:sp>
      <p:pic>
        <p:nvPicPr>
          <p:cNvPr id="1026" name="Picture 2" descr="C:\Users\Admin\Google Диск\Tot_pressclub\соболев драка   YouTub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650" y="1371600"/>
            <a:ext cx="9092350" cy="34718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Прийом: зміщення акцентів</a:t>
            </a:r>
            <a:endParaRPr lang="ru-RU" dirty="0"/>
          </a:p>
        </p:txBody>
      </p:sp>
      <p:pic>
        <p:nvPicPr>
          <p:cNvPr id="2050" name="Picture 2" descr="C:\Users\Admin\Google Диск\Tot_pressclub\Як   головний антикорупційонер   Єгор Соболєв захищає корупційні схеми  відео    Українська правда   Блоги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10" y="1369101"/>
            <a:ext cx="3173444" cy="5260299"/>
          </a:xfrm>
          <a:prstGeom prst="rect">
            <a:avLst/>
          </a:prstGeom>
          <a:noFill/>
        </p:spPr>
      </p:pic>
      <p:pic>
        <p:nvPicPr>
          <p:cNvPr id="2051" name="Picture 3" descr="C:\Users\Admin\Google Диск\Tot_pressclub\Контратака Соболева   НАШІ ГРОШІ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524000"/>
            <a:ext cx="50292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3594</TotalTime>
  <Words>378</Words>
  <Application>Microsoft Office PowerPoint</Application>
  <PresentationFormat>Екран (4:3)</PresentationFormat>
  <Paragraphs>83</Paragraphs>
  <Slides>21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4" baseType="lpstr">
      <vt:lpstr>Arial</vt:lpstr>
      <vt:lpstr>Calibri</vt:lpstr>
      <vt:lpstr>Тема Office</vt:lpstr>
      <vt:lpstr>Маніпуляції в медіа:  про війну і не тільки</vt:lpstr>
      <vt:lpstr>Маніпуляції через медіа працюють,  тому що:</vt:lpstr>
      <vt:lpstr>Маніпулятивні прийоми</vt:lpstr>
      <vt:lpstr>Використання «зливних бачків» </vt:lpstr>
      <vt:lpstr>Прийом: проекція негативу </vt:lpstr>
      <vt:lpstr>Прийом: гра на емоціях</vt:lpstr>
      <vt:lpstr>Прийом: «очевидці» подій</vt:lpstr>
      <vt:lpstr>Прийом: зміщення акцентів:  що насправді відбувається?</vt:lpstr>
      <vt:lpstr>Прийом: зміщення акцентів</vt:lpstr>
      <vt:lpstr>Прийом: ідентифікація з актуальним</vt:lpstr>
      <vt:lpstr>Прийом: проекція негативу</vt:lpstr>
      <vt:lpstr>Прийоми:  штучне підсилення меседжу, маніпулятивне коментування </vt:lpstr>
      <vt:lpstr>Прийом: нагнітання негативу через фальсифікації</vt:lpstr>
      <vt:lpstr>Прийом: стилістичні  «ярлики»</vt:lpstr>
      <vt:lpstr>Прийом: стилістичні  «ярлики»</vt:lpstr>
      <vt:lpstr>Стилістичні «ярлики».  Хто воює на Донбасі?</vt:lpstr>
      <vt:lpstr>Прийом: розпалювання ненависті</vt:lpstr>
      <vt:lpstr>Викриття маніпуляцій  як актуальна медіаніша</vt:lpstr>
      <vt:lpstr>Презентація PowerPoint</vt:lpstr>
      <vt:lpstr>Викриття маніпуляцій  як актуальна медіаніша</vt:lpstr>
      <vt:lpstr>Дякую за увагу!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Anton</cp:lastModifiedBy>
  <cp:revision>232</cp:revision>
  <dcterms:created xsi:type="dcterms:W3CDTF">2015-03-31T21:45:06Z</dcterms:created>
  <dcterms:modified xsi:type="dcterms:W3CDTF">2016-05-28T17:48:47Z</dcterms:modified>
</cp:coreProperties>
</file>