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1" r:id="rId5"/>
    <p:sldId id="264" r:id="rId6"/>
    <p:sldId id="266" r:id="rId7"/>
    <p:sldId id="258" r:id="rId8"/>
    <p:sldId id="263" r:id="rId9"/>
    <p:sldId id="262" r:id="rId10"/>
    <p:sldId id="261" r:id="rId11"/>
    <p:sldId id="260" r:id="rId12"/>
    <p:sldId id="267" r:id="rId13"/>
    <p:sldId id="268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16C9-9060-4F97-A6CA-2FB498579BD5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6EF5-1119-4626-BAE4-8BAA2B1A75E9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16C9-9060-4F97-A6CA-2FB498579BD5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6EF5-1119-4626-BAE4-8BAA2B1A75E9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16C9-9060-4F97-A6CA-2FB498579BD5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6EF5-1119-4626-BAE4-8BAA2B1A75E9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16C9-9060-4F97-A6CA-2FB498579BD5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6EF5-1119-4626-BAE4-8BAA2B1A75E9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16C9-9060-4F97-A6CA-2FB498579BD5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6EF5-1119-4626-BAE4-8BAA2B1A75E9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16C9-9060-4F97-A6CA-2FB498579BD5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6EF5-1119-4626-BAE4-8BAA2B1A75E9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16C9-9060-4F97-A6CA-2FB498579BD5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6EF5-1119-4626-BAE4-8BAA2B1A75E9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16C9-9060-4F97-A6CA-2FB498579BD5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6EF5-1119-4626-BAE4-8BAA2B1A75E9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16C9-9060-4F97-A6CA-2FB498579BD5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6EF5-1119-4626-BAE4-8BAA2B1A75E9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16C9-9060-4F97-A6CA-2FB498579BD5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6EF5-1119-4626-BAE4-8BAA2B1A75E9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16C9-9060-4F97-A6CA-2FB498579BD5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6EF5-1119-4626-BAE4-8BAA2B1A75E9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16C9-9060-4F97-A6CA-2FB498579BD5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86EF5-1119-4626-BAE4-8BAA2B1A75E9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roskurov.info/news/section-news/events/10628-posadovtsia-sanepidemsluzhby-sudytymut-za-khabar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rian.com.ua/infografika/20150302/364251379.html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bozrevatel.com/politics/59306-tolko-20-opasayutsya-okkupatsii-drugih-oblastej-stranyi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business.vesti-ukr.com/94779-bankiry-nachali-grabit-depozitnye-sejfy-ukraincev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112.ua/politika/kaplin-predostavil-shemu-uchastiya-glavy-gfs-kieva-v-korrupcii-211585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tsn.ua/search/%D0%BA%D0%BE%D0%BB%D0%BE%D0%BC%D0%BE%D0%B9%D1%81%D1%8C%D0%BA%D0%B8%D0%B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lise.com.ua/?p=114647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4800" dirty="0" smtClean="0"/>
              <a:t>Сучасні </a:t>
            </a:r>
            <a:r>
              <a:rPr lang="uk-UA" sz="4800" dirty="0" err="1" smtClean="0"/>
              <a:t>медіастандарти</a:t>
            </a:r>
            <a:r>
              <a:rPr lang="uk-UA" sz="4800" dirty="0" smtClean="0"/>
              <a:t/>
            </a:r>
            <a:br>
              <a:rPr lang="uk-UA" sz="4800" dirty="0" smtClean="0"/>
            </a:br>
            <a:r>
              <a:rPr lang="uk-UA" sz="4800" dirty="0" smtClean="0"/>
              <a:t>та способи їх порушення</a:t>
            </a:r>
            <a:endParaRPr lang="ru-RU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Відокремлення фактів від думок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Заголовок – фактологічний,</a:t>
            </a:r>
          </a:p>
          <a:p>
            <a:pPr>
              <a:buNone/>
            </a:pPr>
            <a:r>
              <a:rPr lang="uk-UA" dirty="0" smtClean="0"/>
              <a:t>Жанр: </a:t>
            </a:r>
            <a:r>
              <a:rPr lang="uk-UA" dirty="0" err="1" smtClean="0"/>
              <a:t>“Мнение”</a:t>
            </a:r>
            <a:endParaRPr lang="ru-RU" dirty="0"/>
          </a:p>
        </p:txBody>
      </p:sp>
      <p:pic>
        <p:nvPicPr>
          <p:cNvPr id="2051" name="Picture 3" descr="C:\Users\Admin\Google Диск\Tot_pressclub\Агенты Кремля потерпели поражение в Европе   Info Resis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371600"/>
            <a:ext cx="4322925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Доступність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47800"/>
            <a:ext cx="7772400" cy="1143000"/>
          </a:xfrm>
        </p:spPr>
        <p:txBody>
          <a:bodyPr>
            <a:normAutofit/>
          </a:bodyPr>
          <a:lstStyle/>
          <a:p>
            <a:r>
              <a:rPr lang="uk-UA" dirty="0" smtClean="0"/>
              <a:t>З </a:t>
            </a:r>
            <a:r>
              <a:rPr lang="uk-UA" dirty="0" err="1" smtClean="0"/>
              <a:t>чиновничої</a:t>
            </a:r>
            <a:r>
              <a:rPr lang="uk-UA" dirty="0" smtClean="0"/>
              <a:t> та міліцейської мов треба перекладати на людську</a:t>
            </a:r>
            <a:endParaRPr lang="ru-RU" dirty="0"/>
          </a:p>
        </p:txBody>
      </p:sp>
      <p:pic>
        <p:nvPicPr>
          <p:cNvPr id="3074" name="Picture 2" descr="C:\Users\Admin\Google Диск\Tot_pressclub\Посадовця санепідемслужби судитимуть за хабар   Хмельницький портал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667000"/>
            <a:ext cx="6029325" cy="3352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1000" y="5943600"/>
            <a:ext cx="838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http://proskurov.info/news/section-news/events/10628-posadovtsia-sanepidemsluzhby-sudytymut-za-khabar</a:t>
            </a:r>
            <a:endParaRPr lang="uk-UA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Доступність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800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Переказувати в тексті більше трьох-чотирьох цифр - недопустимо</a:t>
            </a:r>
            <a:endParaRPr lang="ru-RU" dirty="0"/>
          </a:p>
        </p:txBody>
      </p:sp>
      <p:pic>
        <p:nvPicPr>
          <p:cNvPr id="4098" name="Picture 2" descr="C:\Users\Admin\Google Диск\Tot_pressclub\С 1 апреля дорожает газ  свет  тепло и горячая вода   Новости Харькова и Харьковской области. МГ «Объектив»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675" y="2457450"/>
            <a:ext cx="8248650" cy="2419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Доступність </a:t>
            </a:r>
            <a:endParaRPr lang="ru-RU" dirty="0"/>
          </a:p>
        </p:txBody>
      </p:sp>
      <p:pic>
        <p:nvPicPr>
          <p:cNvPr id="5122" name="Picture 2" descr="C:\Users\Admin\Google Диск\Tot_pressclub\364251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092147"/>
            <a:ext cx="5486400" cy="45372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38200" y="1143000"/>
            <a:ext cx="777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/>
              <a:t>Для порівняння: як виглядає повідомлення про нові тарифи в </a:t>
            </a:r>
            <a:r>
              <a:rPr lang="uk-UA" sz="2800" dirty="0" err="1" smtClean="0"/>
              <a:t>інфографіці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20000" y="4114800"/>
            <a:ext cx="1219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http://rian.com.ua/infografika/20150302/364251379.html</a:t>
            </a:r>
            <a:endParaRPr lang="ru-RU" dirty="0" smtClean="0"/>
          </a:p>
          <a:p>
            <a:endParaRPr lang="uk-UA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5105400"/>
            <a:ext cx="8229600" cy="1295400"/>
          </a:xfrm>
        </p:spPr>
        <p:txBody>
          <a:bodyPr/>
          <a:lstStyle/>
          <a:p>
            <a:pPr algn="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Професійні стандарти журналістики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Оперативність</a:t>
            </a:r>
          </a:p>
          <a:p>
            <a:r>
              <a:rPr lang="uk-UA" dirty="0" smtClean="0"/>
              <a:t>Точність</a:t>
            </a:r>
          </a:p>
          <a:p>
            <a:r>
              <a:rPr lang="uk-UA" dirty="0" smtClean="0"/>
              <a:t>Повнота</a:t>
            </a:r>
          </a:p>
          <a:p>
            <a:r>
              <a:rPr lang="uk-UA" dirty="0" smtClean="0"/>
              <a:t>Збалансованість</a:t>
            </a:r>
          </a:p>
          <a:p>
            <a:r>
              <a:rPr lang="uk-UA" dirty="0" smtClean="0"/>
              <a:t>Факти окремо від думок</a:t>
            </a:r>
          </a:p>
          <a:p>
            <a:r>
              <a:rPr lang="uk-UA" dirty="0" smtClean="0"/>
              <a:t>Достовірність</a:t>
            </a:r>
          </a:p>
          <a:p>
            <a:r>
              <a:rPr lang="uk-UA" smtClean="0"/>
              <a:t>Доступність (простота подачі)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Загроз</a:t>
            </a:r>
            <a:r>
              <a:rPr lang="ru-RU" dirty="0" smtClean="0"/>
              <a:t>и </a:t>
            </a:r>
            <a:r>
              <a:rPr lang="uk-UA" dirty="0" smtClean="0"/>
              <a:t>і можливості</a:t>
            </a:r>
            <a:r>
              <a:rPr lang="ru-RU" dirty="0" smtClean="0"/>
              <a:t> </a:t>
            </a:r>
            <a:r>
              <a:rPr lang="ru-RU" dirty="0" err="1" smtClean="0"/>
              <a:t>цифрової</a:t>
            </a:r>
            <a:r>
              <a:rPr lang="ru-RU" dirty="0" smtClean="0"/>
              <a:t> </a:t>
            </a:r>
            <a:r>
              <a:rPr lang="ru-RU" dirty="0" err="1" smtClean="0"/>
              <a:t>епохи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r>
              <a:rPr lang="uk-UA" dirty="0" smtClean="0"/>
              <a:t>Миттєвість і глобальність поширення інформації</a:t>
            </a:r>
          </a:p>
          <a:p>
            <a:r>
              <a:rPr lang="uk-UA" dirty="0" smtClean="0"/>
              <a:t>Втрата з боку медіа контролю над інструментами поширення і обробки</a:t>
            </a:r>
          </a:p>
          <a:p>
            <a:r>
              <a:rPr lang="uk-UA" dirty="0" smtClean="0"/>
              <a:t>Участь усіх у створенні і поширенні інформації (користувацький контент, громадянська журналістика, </a:t>
            </a:r>
            <a:r>
              <a:rPr lang="uk-UA" dirty="0" err="1" smtClean="0"/>
              <a:t>соцмережі</a:t>
            </a:r>
            <a:r>
              <a:rPr lang="uk-UA" dirty="0" smtClean="0"/>
              <a:t>)</a:t>
            </a:r>
          </a:p>
          <a:p>
            <a:r>
              <a:rPr lang="uk-UA" dirty="0" smtClean="0"/>
              <a:t>Мініатюризація носіїв (простота витоку)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16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Втрата </a:t>
            </a:r>
            <a:r>
              <a:rPr lang="uk-UA" dirty="0" err="1" smtClean="0"/>
              <a:t>приватності</a:t>
            </a:r>
            <a:r>
              <a:rPr lang="uk-UA" dirty="0" smtClean="0"/>
              <a:t> в мережі</a:t>
            </a:r>
          </a:p>
          <a:p>
            <a:r>
              <a:rPr lang="uk-UA" dirty="0" smtClean="0"/>
              <a:t>Вдосконалення технологій маніпулювання новинами завдяки доступності технологічних інструментів</a:t>
            </a:r>
          </a:p>
          <a:p>
            <a:r>
              <a:rPr lang="uk-UA" b="1" dirty="0" smtClean="0"/>
              <a:t>Візуальне стає домінуючим</a:t>
            </a:r>
            <a:r>
              <a:rPr lang="uk-UA" dirty="0" smtClean="0"/>
              <a:t>, а засоби маніпулювання картинкою досконалішими</a:t>
            </a:r>
          </a:p>
          <a:p>
            <a:r>
              <a:rPr lang="uk-UA" dirty="0" smtClean="0"/>
              <a:t>Анонімність у мережі та ілюзія безкарності</a:t>
            </a:r>
            <a:endParaRPr lang="uk-UA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Загроз</a:t>
            </a: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 </a:t>
            </a:r>
            <a:r>
              <a:rPr kumimoji="0" lang="uk-UA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і можливості</a:t>
            </a: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цифрової епохи</a:t>
            </a:r>
            <a:endParaRPr kumimoji="0" lang="uk-UA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6290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324600" y="2438400"/>
            <a:ext cx="2209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Точність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5334000"/>
            <a:ext cx="3581400" cy="1142999"/>
          </a:xfrm>
        </p:spPr>
        <p:txBody>
          <a:bodyPr>
            <a:normAutofit/>
          </a:bodyPr>
          <a:lstStyle/>
          <a:p>
            <a:r>
              <a:rPr lang="en-US" sz="1600" dirty="0" smtClean="0">
                <a:hlinkClick r:id="rId2"/>
              </a:rPr>
              <a:t>http://obozrevatel.com/politics/59306-tolko-20-opasayutsya-okkupatsii-drugih-oblastej-stranyi.htm</a:t>
            </a:r>
            <a:endParaRPr lang="ru-RU" sz="1600" dirty="0" smtClean="0"/>
          </a:p>
          <a:p>
            <a:endParaRPr lang="ru-RU" dirty="0"/>
          </a:p>
        </p:txBody>
      </p:sp>
      <p:pic>
        <p:nvPicPr>
          <p:cNvPr id="4098" name="Picture 2" descr="C:\Users\Admin\Google Диск\Tot_pressclub\фото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1143000"/>
            <a:ext cx="4953000" cy="5558477"/>
          </a:xfrm>
          <a:prstGeom prst="rect">
            <a:avLst/>
          </a:prstGeom>
          <a:noFill/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28600" y="1447800"/>
            <a:ext cx="3581400" cy="3124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61</a:t>
            </a:r>
            <a:r>
              <a:rPr lang="uk-UA" sz="2800" dirty="0" smtClean="0"/>
              <a:t>% - це не всі українці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uk-UA" sz="28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/>
              <a:t>«</a:t>
            </a:r>
            <a:r>
              <a:rPr kumimoji="0" lang="uk-UA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считают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маловероятним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не означає </a:t>
            </a:r>
            <a:r>
              <a:rPr lang="ru-RU" sz="2800" noProof="0" dirty="0" smtClean="0"/>
              <a:t>«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 </a:t>
            </a:r>
            <a:r>
              <a:rPr kumimoji="0" lang="uk-UA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боятся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Точність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1524000"/>
          </a:xfrm>
        </p:spPr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http://business.vesti-ukr.com/94779-bankiry-nachali-grabit-depozitnye-sejfy-ukraincev</a:t>
            </a:r>
            <a:endParaRPr lang="uk-UA" dirty="0" smtClean="0"/>
          </a:p>
          <a:p>
            <a:endParaRPr lang="ru-RU" dirty="0"/>
          </a:p>
        </p:txBody>
      </p:sp>
      <p:pic>
        <p:nvPicPr>
          <p:cNvPr id="1027" name="Picture 3" descr="C:\Users\Admin\Google Диск\Tot_pressclub\стандарт точност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2223897"/>
            <a:ext cx="5657850" cy="44817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Збалансованість, повнота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5638800"/>
            <a:ext cx="8229600" cy="60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dirty="0" smtClean="0">
                <a:hlinkClick r:id="rId2"/>
              </a:rPr>
              <a:t>http://112.ua/politika/kaplin-predostavil-shemu-uchastiya-glavy-gfs-kieva-v-korrupcii-211585.html</a:t>
            </a:r>
            <a:endParaRPr lang="uk-UA" sz="1600" dirty="0" smtClean="0"/>
          </a:p>
          <a:p>
            <a:endParaRPr lang="ru-RU" dirty="0"/>
          </a:p>
        </p:txBody>
      </p:sp>
      <p:pic>
        <p:nvPicPr>
          <p:cNvPr id="2051" name="Picture 3" descr="C:\Users\Admin\Google Диск\Tot_pressclub\1473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828800"/>
            <a:ext cx="7228703" cy="36576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14400" y="1307068"/>
            <a:ext cx="3701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Типовий матеріал в жанрі </a:t>
            </a:r>
            <a:r>
              <a:rPr lang="uk-UA" dirty="0" err="1" smtClean="0"/>
              <a:t>“джинса”</a:t>
            </a: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Неупередженість, збалансованість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10201"/>
            <a:ext cx="3962400" cy="60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100" dirty="0" smtClean="0">
                <a:hlinkClick r:id="rId2"/>
              </a:rPr>
              <a:t>http://tsn.ua/search/%D0%BA%D0%BE%D0%BB%D0%BE%D0%BC%D0%BE%D0%B9%D1%81%D1%8C%D0%BA%D0%B8%D0%B9</a:t>
            </a:r>
            <a:r>
              <a:rPr lang="en-US" sz="1100" dirty="0" smtClean="0"/>
              <a:t> </a:t>
            </a:r>
            <a:endParaRPr lang="uk-UA" sz="1100" dirty="0" smtClean="0"/>
          </a:p>
          <a:p>
            <a:endParaRPr lang="ru-RU" dirty="0"/>
          </a:p>
        </p:txBody>
      </p:sp>
      <p:pic>
        <p:nvPicPr>
          <p:cNvPr id="4098" name="Picture 2" descr="C:\Users\Admin\Google Диск\Tot_pressclub\388 днів команди Коломойського при владі  як Дніпропетровськ став форпостом української незалежності   Політика   ТСН.u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219200"/>
            <a:ext cx="3657600" cy="5274282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600200"/>
            <a:ext cx="4724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uk-UA" sz="3200" dirty="0" smtClean="0"/>
              <a:t>ТСН: ні слова про бізнес-інтереси Коломойського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Достовірність</a:t>
            </a:r>
            <a:endParaRPr lang="ru-RU" dirty="0"/>
          </a:p>
        </p:txBody>
      </p:sp>
      <p:pic>
        <p:nvPicPr>
          <p:cNvPr id="3074" name="Picture 2" descr="C:\Users\Admin\Google Диск\Tot_pressclub\елис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205176"/>
            <a:ext cx="5026347" cy="53347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1001" y="1524000"/>
            <a:ext cx="2743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http://elise.com.ua/?p=114647</a:t>
            </a:r>
            <a:endParaRPr lang="uk-UA" dirty="0" smtClean="0"/>
          </a:p>
          <a:p>
            <a:endParaRPr lang="uk-UA" dirty="0"/>
          </a:p>
          <a:p>
            <a:r>
              <a:rPr lang="uk-UA" dirty="0" smtClean="0"/>
              <a:t>Хтось написав у </a:t>
            </a:r>
            <a:r>
              <a:rPr lang="uk-UA" dirty="0" err="1" smtClean="0"/>
              <a:t>Твітері</a:t>
            </a:r>
            <a:r>
              <a:rPr lang="uk-UA" dirty="0" smtClean="0"/>
              <a:t>, що бачив щось на вулицях Луганська.</a:t>
            </a:r>
          </a:p>
          <a:p>
            <a:endParaRPr lang="uk-UA" dirty="0"/>
          </a:p>
          <a:p>
            <a:r>
              <a:rPr lang="uk-UA" dirty="0" smtClean="0"/>
              <a:t>Де докази?</a:t>
            </a:r>
          </a:p>
          <a:p>
            <a:endParaRPr lang="uk-UA" dirty="0"/>
          </a:p>
          <a:p>
            <a:r>
              <a:rPr lang="uk-UA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2529</TotalTime>
  <Words>225</Words>
  <Application>Microsoft Office PowerPoint</Application>
  <PresentationFormat>Екран (4:3)</PresentationFormat>
  <Paragraphs>52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Сучасні медіастандарти та способи їх порушення</vt:lpstr>
      <vt:lpstr>Професійні стандарти журналістики</vt:lpstr>
      <vt:lpstr>Загрози і можливості цифрової епохи</vt:lpstr>
      <vt:lpstr>Презентація PowerPoint</vt:lpstr>
      <vt:lpstr>Точність</vt:lpstr>
      <vt:lpstr>Точність</vt:lpstr>
      <vt:lpstr>Збалансованість, повнота</vt:lpstr>
      <vt:lpstr>Неупередженість, збалансованість</vt:lpstr>
      <vt:lpstr>Достовірність</vt:lpstr>
      <vt:lpstr>Відокремлення фактів від думок</vt:lpstr>
      <vt:lpstr>Доступність</vt:lpstr>
      <vt:lpstr>Доступність</vt:lpstr>
      <vt:lpstr>Доступність </vt:lpstr>
      <vt:lpstr>Дякую за увагу!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Anton</cp:lastModifiedBy>
  <cp:revision>166</cp:revision>
  <dcterms:created xsi:type="dcterms:W3CDTF">2015-03-31T12:35:45Z</dcterms:created>
  <dcterms:modified xsi:type="dcterms:W3CDTF">2016-05-28T17:49:20Z</dcterms:modified>
</cp:coreProperties>
</file>